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7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5426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5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rgbClr val="CC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5555555555555558E-3"/>
                  <c:y val="-2.1212121212121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1E-4861-BCC6-2046E4D609F4}"/>
                </c:ext>
              </c:extLst>
            </c:dLbl>
            <c:dLbl>
              <c:idx val="1"/>
              <c:layout>
                <c:manualLayout>
                  <c:x val="8.3333333333333332E-3"/>
                  <c:y val="-1.2121212121212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E1E-4861-BCC6-2046E4D609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Males</c:v>
                </c:pt>
                <c:pt idx="1">
                  <c:v>Females</c:v>
                </c:pt>
                <c:pt idx="2">
                  <c:v>Total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0.13</c:v>
                </c:pt>
                <c:pt idx="1">
                  <c:v>0.25</c:v>
                </c:pt>
                <c:pt idx="2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1E-4861-BCC6-2046E4D609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277777777777777E-2"/>
                  <c:y val="-6.0606060606060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E1E-4861-BCC6-2046E4D609F4}"/>
                </c:ext>
              </c:extLst>
            </c:dLbl>
            <c:dLbl>
              <c:idx val="1"/>
              <c:layout>
                <c:manualLayout>
                  <c:x val="1.9444444444444445E-2"/>
                  <c:y val="-1.2121212121212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1E-4861-BCC6-2046E4D609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Males</c:v>
                </c:pt>
                <c:pt idx="1">
                  <c:v>Females</c:v>
                </c:pt>
                <c:pt idx="2">
                  <c:v>Total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0.52</c:v>
                </c:pt>
                <c:pt idx="1">
                  <c:v>0.45</c:v>
                </c:pt>
                <c:pt idx="2">
                  <c:v>0.48499999999999999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1E-4861-BCC6-2046E4D609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445E-2"/>
                  <c:y val="-1.2121212121212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E1E-4861-BCC6-2046E4D609F4}"/>
                </c:ext>
              </c:extLst>
            </c:dLbl>
            <c:dLbl>
              <c:idx val="1"/>
              <c:layout>
                <c:manualLayout>
                  <c:x val="2.2222222222222223E-2"/>
                  <c:y val="-9.0909090909090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E1E-4861-BCC6-2046E4D609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Males</c:v>
                </c:pt>
                <c:pt idx="1">
                  <c:v>Females</c:v>
                </c:pt>
                <c:pt idx="2">
                  <c:v>Total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0.25</c:v>
                </c:pt>
                <c:pt idx="1">
                  <c:v>0.2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E1E-4861-BCC6-2046E4D609F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500000000000001E-2"/>
                  <c:y val="-6.0606060606060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E1E-4861-BCC6-2046E4D609F4}"/>
                </c:ext>
              </c:extLst>
            </c:dLbl>
            <c:dLbl>
              <c:idx val="1"/>
              <c:layout>
                <c:manualLayout>
                  <c:x val="1.5277777777777777E-2"/>
                  <c:y val="-9.0909090909090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E1E-4861-BCC6-2046E4D609F4}"/>
                </c:ext>
              </c:extLst>
            </c:dLbl>
            <c:dLbl>
              <c:idx val="2"/>
              <c:layout>
                <c:manualLayout>
                  <c:x val="8.508508676166494E-3"/>
                  <c:y val="-8.7719298245615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E1-40B2-87CD-2289370460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Males</c:v>
                </c:pt>
                <c:pt idx="1">
                  <c:v>Females</c:v>
                </c:pt>
                <c:pt idx="2">
                  <c:v>Total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0.08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E1E-4861-BCC6-2046E4D609F4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475936832027595E-2"/>
                  <c:y val="-1.828820739512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E1E-4861-BCC6-2046E4D609F4}"/>
                </c:ext>
              </c:extLst>
            </c:dLbl>
            <c:dLbl>
              <c:idx val="1"/>
              <c:layout>
                <c:manualLayout>
                  <c:x val="1.4451986720026852E-2"/>
                  <c:y val="-1.2227517612929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E1E-4861-BCC6-2046E4D609F4}"/>
                </c:ext>
              </c:extLst>
            </c:dLbl>
            <c:dLbl>
              <c:idx val="2"/>
              <c:layout>
                <c:manualLayout>
                  <c:x val="1.0635635845208118E-2"/>
                  <c:y val="-5.8479532163742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E1-40B2-87CD-2289370460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Males</c:v>
                </c:pt>
                <c:pt idx="1">
                  <c:v>Females</c:v>
                </c:pt>
                <c:pt idx="2">
                  <c:v>Total</c:v>
                </c:pt>
              </c:strCache>
            </c:strRef>
          </c:cat>
          <c:val>
            <c:numRef>
              <c:f>Sheet1!$F$2:$F$4</c:f>
              <c:numCache>
                <c:formatCode>0%</c:formatCode>
                <c:ptCount val="3"/>
                <c:pt idx="0">
                  <c:v>0.03</c:v>
                </c:pt>
                <c:pt idx="1">
                  <c:v>0.02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E1E-4861-BCC6-2046E4D609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8410384"/>
        <c:axId val="661454528"/>
        <c:axId val="0"/>
      </c:bar3DChart>
      <c:catAx>
        <c:axId val="548410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1454528"/>
        <c:crosses val="autoZero"/>
        <c:auto val="1"/>
        <c:lblAlgn val="ctr"/>
        <c:lblOffset val="100"/>
        <c:noMultiLvlLbl val="0"/>
      </c:catAx>
      <c:valAx>
        <c:axId val="6614545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841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FC656-507C-4C15-8DF5-3AEB37C7A28B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DC8E9-895F-423D-ACE2-7C2FA2999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609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F20C1-69C5-4DBA-AF72-5F8419EAD15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99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3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5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783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704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21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52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58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812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855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879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83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83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06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227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22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37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9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0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04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1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9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FD8EF-6FD1-4C4A-B298-C39756671064}" type="datetimeFigureOut">
              <a:rPr lang="en-US" smtClean="0"/>
              <a:t>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EA6DD-5FE0-4F3A-898A-A431171E7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8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791C-C6D7-44AD-A6AC-CC1880CED0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B4AEC-6F89-4E26-8060-539CDF59F20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2956381"/>
            <a:ext cx="12192000" cy="1481148"/>
          </a:xfrm>
        </p:spPr>
        <p:txBody>
          <a:bodyPr>
            <a:noAutofit/>
          </a:bodyPr>
          <a:lstStyle/>
          <a:p>
            <a:r>
              <a:rPr lang="en-US" sz="8000" b="1" dirty="0"/>
              <a:t>Assessment Results Histogram</a:t>
            </a:r>
            <a:endParaRPr lang="en-US" sz="4000" b="1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10" descr="سينا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866" y="94129"/>
            <a:ext cx="1424267" cy="1456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666374" y="1529063"/>
            <a:ext cx="685924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Ibn Sina National College for Medical Studies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Health </a:t>
            </a:r>
            <a:r>
              <a:rPr kumimoji="0" lang="en-US" sz="26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Professions</a:t>
            </a:r>
            <a:r>
              <a:rPr kumimoji="0" lang="en-US" sz="2600" b="1" i="1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Education Center (HPEC)</a:t>
            </a:r>
            <a:endParaRPr kumimoji="0" lang="en-US" sz="2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882151" y="5101142"/>
            <a:ext cx="6427694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Program: ………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Course Name: ………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Course Coordinator: ………</a:t>
            </a:r>
            <a:endParaRPr kumimoji="0" lang="en-US" sz="40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946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784283"/>
              </p:ext>
            </p:extLst>
          </p:nvPr>
        </p:nvGraphicFramePr>
        <p:xfrm>
          <a:off x="121024" y="2514600"/>
          <a:ext cx="11940988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855997"/>
              </p:ext>
            </p:extLst>
          </p:nvPr>
        </p:nvGraphicFramePr>
        <p:xfrm>
          <a:off x="40341" y="98516"/>
          <a:ext cx="12097872" cy="25801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9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1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77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761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761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1814">
                <a:tc>
                  <a:txBody>
                    <a:bodyPr/>
                    <a:lstStyle/>
                    <a:p>
                      <a:pPr marL="53975" indent="0" algn="l" fontAlgn="ctr"/>
                      <a:r>
                        <a:rPr lang="en-US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Program</a:t>
                      </a:r>
                      <a:endParaRPr lang="en-US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……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baseline="0" dirty="0">
                          <a:effectLst/>
                        </a:rPr>
                        <a:t> </a:t>
                      </a:r>
                      <a:endParaRPr lang="en-US" sz="20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Grades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Males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Females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53975" indent="0" algn="l" fontAlgn="ctr"/>
                      <a:r>
                        <a:rPr lang="en-US" sz="26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/>
                        </a:rPr>
                        <a:t>Year / Level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… / …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en-US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</a:t>
                      </a:r>
                      <a:r>
                        <a:rPr lang="en-US" sz="2200" i="1" u="none" strike="noStrike" baseline="0" dirty="0">
                          <a:effectLst/>
                        </a:rPr>
                        <a:t> </a:t>
                      </a:r>
                      <a:r>
                        <a:rPr lang="en-US" sz="2200" b="1" i="1" u="none" strike="noStrike" baseline="0" dirty="0">
                          <a:effectLst/>
                        </a:rPr>
                        <a:t>(</a:t>
                      </a:r>
                      <a:r>
                        <a:rPr lang="en-US" sz="2200" b="1" i="1" u="none" strike="noStrike" dirty="0">
                          <a:effectLst/>
                        </a:rPr>
                        <a:t>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</a:t>
                      </a:r>
                      <a:r>
                        <a:rPr lang="en-US" sz="2200" i="1" u="none" strike="noStrike" baseline="0" dirty="0">
                          <a:effectLst/>
                        </a:rPr>
                        <a:t> </a:t>
                      </a:r>
                      <a:r>
                        <a:rPr lang="en-US" sz="2200" b="1" i="1" u="none" strike="noStrike" baseline="0" dirty="0">
                          <a:effectLst/>
                        </a:rPr>
                        <a:t>(</a:t>
                      </a:r>
                      <a:r>
                        <a:rPr lang="en-US" sz="2200" b="1" i="1" u="none" strike="noStrike" dirty="0">
                          <a:effectLst/>
                        </a:rPr>
                        <a:t>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343">
                <a:tc rowSpan="2">
                  <a:txBody>
                    <a:bodyPr/>
                    <a:lstStyle/>
                    <a:p>
                      <a:pPr marL="53975" indent="0" algn="l" fontAlgn="ctr"/>
                      <a:r>
                        <a:rPr lang="en-US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Department</a:t>
                      </a:r>
                      <a:endParaRPr lang="en-US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……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endParaRPr lang="en-US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en-US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343">
                <a:tc rowSpan="2">
                  <a:txBody>
                    <a:bodyPr/>
                    <a:lstStyle/>
                    <a:p>
                      <a:pPr marL="53975" indent="0" algn="l" fontAlgn="ctr"/>
                      <a:r>
                        <a:rPr lang="en-US" sz="2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Course Title</a:t>
                      </a:r>
                      <a:endParaRPr lang="en-US" sz="2600" b="1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……</a:t>
                      </a:r>
                      <a:endParaRPr lang="en-US" sz="2400" b="1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D</a:t>
                      </a:r>
                      <a:endParaRPr lang="en-US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3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F</a:t>
                      </a:r>
                      <a:endParaRPr lang="en-US" sz="22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i="1" u="none" strike="noStrike" dirty="0">
                          <a:effectLst/>
                        </a:rPr>
                        <a:t>… </a:t>
                      </a:r>
                      <a:r>
                        <a:rPr lang="en-US" sz="2200" b="1" i="1" u="none" strike="noStrike" dirty="0">
                          <a:effectLst/>
                        </a:rPr>
                        <a:t>(…%)</a:t>
                      </a:r>
                      <a:endParaRPr lang="en-US" sz="22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34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Ac. Year: </a:t>
                      </a:r>
                      <a:r>
                        <a:rPr lang="en-US" sz="2400" b="1" i="1" u="none" strike="noStrike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2023 </a:t>
                      </a:r>
                      <a:r>
                        <a:rPr lang="en-US" sz="2400" b="1" i="1" u="none" strike="noStrike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– </a:t>
                      </a:r>
                      <a:r>
                        <a:rPr lang="en-US" sz="2400" b="1" i="1" u="none" strike="noStrike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 </a:t>
                      </a:r>
                      <a:r>
                        <a:rPr lang="en-US" sz="2400" b="1" i="1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 Semester: I</a:t>
                      </a:r>
                      <a:endParaRPr lang="en-US" sz="2400" b="1" i="1" u="none" strike="noStrike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1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2200" b="1" i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200" b="1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(100%)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(100%)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1" u="none" strike="noStrike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(100%)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15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843E0CB-6B23-40B7-8CC4-24ACD9DA8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30601"/>
              </p:ext>
            </p:extLst>
          </p:nvPr>
        </p:nvGraphicFramePr>
        <p:xfrm>
          <a:off x="46382" y="569844"/>
          <a:ext cx="12099236" cy="6274902"/>
        </p:xfrm>
        <a:graphic>
          <a:graphicData uri="http://schemas.openxmlformats.org/drawingml/2006/table">
            <a:tbl>
              <a:tblPr firstRow="1" firstCol="1" bandRow="1"/>
              <a:tblGrid>
                <a:gridCol w="2015604">
                  <a:extLst>
                    <a:ext uri="{9D8B030D-6E8A-4147-A177-3AD203B41FA5}">
                      <a16:colId xmlns:a16="http://schemas.microsoft.com/office/drawing/2014/main" val="4008281367"/>
                    </a:ext>
                  </a:extLst>
                </a:gridCol>
                <a:gridCol w="2015604">
                  <a:extLst>
                    <a:ext uri="{9D8B030D-6E8A-4147-A177-3AD203B41FA5}">
                      <a16:colId xmlns:a16="http://schemas.microsoft.com/office/drawing/2014/main" val="3593318837"/>
                    </a:ext>
                  </a:extLst>
                </a:gridCol>
                <a:gridCol w="2017007">
                  <a:extLst>
                    <a:ext uri="{9D8B030D-6E8A-4147-A177-3AD203B41FA5}">
                      <a16:colId xmlns:a16="http://schemas.microsoft.com/office/drawing/2014/main" val="1243275808"/>
                    </a:ext>
                  </a:extLst>
                </a:gridCol>
                <a:gridCol w="2017007">
                  <a:extLst>
                    <a:ext uri="{9D8B030D-6E8A-4147-A177-3AD203B41FA5}">
                      <a16:colId xmlns:a16="http://schemas.microsoft.com/office/drawing/2014/main" val="3721979895"/>
                    </a:ext>
                  </a:extLst>
                </a:gridCol>
                <a:gridCol w="2017007">
                  <a:extLst>
                    <a:ext uri="{9D8B030D-6E8A-4147-A177-3AD203B41FA5}">
                      <a16:colId xmlns:a16="http://schemas.microsoft.com/office/drawing/2014/main" val="1637955860"/>
                    </a:ext>
                  </a:extLst>
                </a:gridCol>
                <a:gridCol w="2017007">
                  <a:extLst>
                    <a:ext uri="{9D8B030D-6E8A-4147-A177-3AD203B41FA5}">
                      <a16:colId xmlns:a16="http://schemas.microsoft.com/office/drawing/2014/main" val="3725131930"/>
                    </a:ext>
                  </a:extLst>
                </a:gridCol>
              </a:tblGrid>
              <a:tr h="34380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Male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Female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Average 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263442"/>
                  </a:ext>
                </a:extLst>
              </a:tr>
              <a:tr h="3709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Normal curve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Normal curve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Normal curve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431951"/>
                  </a:ext>
                </a:extLst>
              </a:tr>
              <a:tr h="37091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Skewness</a:t>
                      </a:r>
                      <a:r>
                        <a:rPr lang="en-US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Skewness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Skewness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371987"/>
                  </a:ext>
                </a:extLst>
              </a:tr>
              <a:tr h="937648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Yes? Direction?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Right (       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Left   (       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Yes? Direction?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Right (       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Left   (       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Yes? Direction?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Right (       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Left   (       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563936"/>
                  </a:ext>
                </a:extLst>
              </a:tr>
              <a:tr h="354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Kurtosis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Kurtosis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Kurtosis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002608"/>
                  </a:ext>
                </a:extLst>
              </a:tr>
              <a:tr h="354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Multimodality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Multimodality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Multimodality</a:t>
                      </a: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 / 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710447"/>
                  </a:ext>
                </a:extLst>
              </a:tr>
              <a:tr h="354301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case of skewness, kurtosis, or multimodality:</a:t>
                      </a:r>
                      <a:endParaRPr lang="en-US" sz="18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Possible reasons: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Suggested solutions: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case of skewness, kurtosis, or multimodality:</a:t>
                      </a:r>
                      <a:endParaRPr lang="en-US" sz="18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Possible reasons: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Suggested solutions: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case of skewness, kurtosis, or multimodality:</a:t>
                      </a:r>
                      <a:endParaRPr lang="en-US" sz="18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Possible reasons: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Suggested solutions:</a:t>
                      </a:r>
                      <a:endParaRPr lang="en-US" sz="1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78362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8E89D14-F320-4F0B-9AD9-AF4E68587611}"/>
              </a:ext>
            </a:extLst>
          </p:cNvPr>
          <p:cNvSpPr txBox="1"/>
          <p:nvPr/>
        </p:nvSpPr>
        <p:spPr>
          <a:xfrm>
            <a:off x="0" y="13252"/>
            <a:ext cx="12099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Interpretation and Analysis </a:t>
            </a:r>
            <a:r>
              <a:rPr lang="en-US" sz="2600" b="1" i="1" dirty="0">
                <a:solidFill>
                  <a:srgbClr val="FF0000"/>
                </a:solidFill>
              </a:rPr>
              <a:t>(see next slide for normal curve abnormalities)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00502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2D693A4F-63B3-4660-95DE-F866E08F11BA}"/>
              </a:ext>
            </a:extLst>
          </p:cNvPr>
          <p:cNvGrpSpPr/>
          <p:nvPr/>
        </p:nvGrpSpPr>
        <p:grpSpPr>
          <a:xfrm>
            <a:off x="749243" y="461636"/>
            <a:ext cx="5316198" cy="2865543"/>
            <a:chOff x="749243" y="461636"/>
            <a:chExt cx="5316198" cy="286554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AA4C4DE-7511-483E-80D8-43D317B17BA1}"/>
                </a:ext>
              </a:extLst>
            </p:cNvPr>
            <p:cNvSpPr txBox="1"/>
            <p:nvPr/>
          </p:nvSpPr>
          <p:spPr>
            <a:xfrm>
              <a:off x="2603913" y="2957847"/>
              <a:ext cx="1606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Skewness</a:t>
              </a:r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096AF81-A487-4009-9DDC-79F39D6DAA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243" y="461636"/>
              <a:ext cx="5316198" cy="249621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F8D6B29-9441-49EE-83A7-EB983FFE20A5}"/>
                </a:ext>
              </a:extLst>
            </p:cNvPr>
            <p:cNvSpPr txBox="1"/>
            <p:nvPr/>
          </p:nvSpPr>
          <p:spPr>
            <a:xfrm>
              <a:off x="1093432" y="578523"/>
              <a:ext cx="18450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Right or positively skewed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0A960B2-278E-4CA2-9919-DA481638504A}"/>
                </a:ext>
              </a:extLst>
            </p:cNvPr>
            <p:cNvSpPr txBox="1"/>
            <p:nvPr/>
          </p:nvSpPr>
          <p:spPr>
            <a:xfrm>
              <a:off x="3855874" y="580000"/>
              <a:ext cx="18450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Left or negatively skewed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F347878-7723-42A8-9475-FD3E2E9CB479}"/>
              </a:ext>
            </a:extLst>
          </p:cNvPr>
          <p:cNvGrpSpPr/>
          <p:nvPr/>
        </p:nvGrpSpPr>
        <p:grpSpPr>
          <a:xfrm>
            <a:off x="749243" y="3940129"/>
            <a:ext cx="10693514" cy="2337871"/>
            <a:chOff x="749243" y="3940129"/>
            <a:chExt cx="10693514" cy="233787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1EFD6BA-025B-4376-9046-D0CE83534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7240" y="3940129"/>
              <a:ext cx="4695517" cy="2125831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EC4EABE-459F-4B76-806D-552C7E6A9F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243" y="3940130"/>
              <a:ext cx="4660014" cy="2125831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182F08A-110C-4E84-B599-9DBB2CBA2808}"/>
                </a:ext>
              </a:extLst>
            </p:cNvPr>
            <p:cNvSpPr txBox="1"/>
            <p:nvPr/>
          </p:nvSpPr>
          <p:spPr>
            <a:xfrm>
              <a:off x="2330388" y="5908668"/>
              <a:ext cx="1606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Kurtosis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5A957CA-F70C-4F9A-82C6-C40FB22F6CC6}"/>
                </a:ext>
              </a:extLst>
            </p:cNvPr>
            <p:cNvSpPr txBox="1"/>
            <p:nvPr/>
          </p:nvSpPr>
          <p:spPr>
            <a:xfrm>
              <a:off x="8486877" y="5908668"/>
              <a:ext cx="1606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Kurtosis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7AB3048-5802-422F-9BA3-DC8CE68C5ABB}"/>
              </a:ext>
            </a:extLst>
          </p:cNvPr>
          <p:cNvGrpSpPr/>
          <p:nvPr/>
        </p:nvGrpSpPr>
        <p:grpSpPr>
          <a:xfrm>
            <a:off x="7836911" y="461637"/>
            <a:ext cx="3605846" cy="2865542"/>
            <a:chOff x="7836911" y="461637"/>
            <a:chExt cx="3605846" cy="286554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347B0BE-CB49-4D35-BB17-87D5C66C5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3F3F3"/>
                </a:clrFrom>
                <a:clrTo>
                  <a:srgbClr val="F3F3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6911" y="461637"/>
              <a:ext cx="3605846" cy="2499359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F0A88E6-9FFE-4FFF-AA56-4A9FFD146411}"/>
                </a:ext>
              </a:extLst>
            </p:cNvPr>
            <p:cNvSpPr txBox="1"/>
            <p:nvPr/>
          </p:nvSpPr>
          <p:spPr>
            <a:xfrm>
              <a:off x="8836405" y="2957847"/>
              <a:ext cx="16068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Bimodality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4615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sessment Result Histogram_2021" id="{4919EFF4-D80D-47A7-8703-8D02AC853DB5}" vid="{FDE1B28B-3C15-4630-B7E6-BA45C66C439E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sessment Result Histogram_2021" id="{4919EFF4-D80D-47A7-8703-8D02AC853DB5}" vid="{58C84075-64A0-4577-8467-C583B3F37B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Assessment Result Histogram_  2021 (1)</Template>
  <TotalTime>2</TotalTime>
  <Words>285</Words>
  <Application>Microsoft Office PowerPoint</Application>
  <PresentationFormat>Widescreen</PresentationFormat>
  <Paragraphs>115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1_Office Theme</vt:lpstr>
      <vt:lpstr>Assessment Results Histogram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Results Histogram</dc:title>
  <dc:creator>Dr. Asmaa Abdel Nasser</dc:creator>
  <cp:lastModifiedBy>Asmaa Abdel Nasser Elbakry</cp:lastModifiedBy>
  <cp:revision>4</cp:revision>
  <dcterms:created xsi:type="dcterms:W3CDTF">2021-03-02T18:39:46Z</dcterms:created>
  <dcterms:modified xsi:type="dcterms:W3CDTF">2024-01-21T07:54:46Z</dcterms:modified>
</cp:coreProperties>
</file>