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8" r:id="rId1"/>
  </p:sldMasterIdLst>
  <p:handoutMasterIdLst>
    <p:handoutMasterId r:id="rId27"/>
  </p:handoutMasterIdLst>
  <p:sldIdLst>
    <p:sldId id="256" r:id="rId2"/>
    <p:sldId id="290" r:id="rId3"/>
    <p:sldId id="257" r:id="rId4"/>
    <p:sldId id="306" r:id="rId5"/>
    <p:sldId id="288" r:id="rId6"/>
    <p:sldId id="286" r:id="rId7"/>
    <p:sldId id="292" r:id="rId8"/>
    <p:sldId id="293" r:id="rId9"/>
    <p:sldId id="273" r:id="rId10"/>
    <p:sldId id="284" r:id="rId11"/>
    <p:sldId id="294" r:id="rId12"/>
    <p:sldId id="259" r:id="rId13"/>
    <p:sldId id="303" r:id="rId14"/>
    <p:sldId id="263" r:id="rId15"/>
    <p:sldId id="304" r:id="rId16"/>
    <p:sldId id="295" r:id="rId17"/>
    <p:sldId id="268" r:id="rId18"/>
    <p:sldId id="296" r:id="rId19"/>
    <p:sldId id="270" r:id="rId20"/>
    <p:sldId id="297" r:id="rId21"/>
    <p:sldId id="267" r:id="rId22"/>
    <p:sldId id="314" r:id="rId23"/>
    <p:sldId id="301" r:id="rId24"/>
    <p:sldId id="275" r:id="rId25"/>
    <p:sldId id="280" r:id="rId26"/>
  </p:sldIdLst>
  <p:sldSz cx="9144000" cy="6858000" type="screen4x3"/>
  <p:notesSz cx="6797675" cy="9928225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275" cy="4967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1"/>
            <a:ext cx="2946275" cy="4967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09653-808C-4CF4-9F54-93B563114C99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9781"/>
            <a:ext cx="2946275" cy="4967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9781"/>
            <a:ext cx="2946275" cy="4967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321A40-E175-412E-99AC-E22D6362C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4096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CB67-4A66-44C1-9B2D-17219C9DD78E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65AF2-C4CB-4DC0-8E36-5FC009C94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722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CB67-4A66-44C1-9B2D-17219C9DD78E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65AF2-C4CB-4DC0-8E36-5FC009C94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74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CB67-4A66-44C1-9B2D-17219C9DD78E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65AF2-C4CB-4DC0-8E36-5FC009C94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824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CB67-4A66-44C1-9B2D-17219C9DD78E}" type="datetimeFigureOut">
              <a:rPr lang="en-US" smtClean="0"/>
              <a:pPr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65AF2-C4CB-4DC0-8E36-5FC009C942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729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CB67-4A66-44C1-9B2D-17219C9DD78E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65AF2-C4CB-4DC0-8E36-5FC009C94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559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CB67-4A66-44C1-9B2D-17219C9DD78E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65AF2-C4CB-4DC0-8E36-5FC009C94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74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CB67-4A66-44C1-9B2D-17219C9DD78E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65AF2-C4CB-4DC0-8E36-5FC009C94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678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CB67-4A66-44C1-9B2D-17219C9DD78E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65AF2-C4CB-4DC0-8E36-5FC009C94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01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CB67-4A66-44C1-9B2D-17219C9DD78E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65AF2-C4CB-4DC0-8E36-5FC009C94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81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CB67-4A66-44C1-9B2D-17219C9DD78E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65AF2-C4CB-4DC0-8E36-5FC009C94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03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CB67-4A66-44C1-9B2D-17219C9DD78E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65AF2-C4CB-4DC0-8E36-5FC009C94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75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CB67-4A66-44C1-9B2D-17219C9DD78E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65AF2-C4CB-4DC0-8E36-5FC009C94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31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4CB67-4A66-44C1-9B2D-17219C9DD78E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65AF2-C4CB-4DC0-8E36-5FC009C94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371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  <p:sldLayoutId id="214748401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2133600"/>
            <a:ext cx="7175351" cy="1752600"/>
          </a:xfrm>
        </p:spPr>
        <p:txBody>
          <a:bodyPr>
            <a:normAutofit/>
          </a:bodyPr>
          <a:lstStyle/>
          <a:p>
            <a:pPr marL="182880"/>
            <a:r>
              <a:rPr lang="ar-SA" sz="4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سنة التدريب الإجبارية «الامتياز»</a:t>
            </a:r>
            <a:br>
              <a:rPr lang="ar-SA" sz="48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SA" sz="4800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برنامج الطب البشري</a:t>
            </a:r>
            <a:endParaRPr lang="en-US" sz="4800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3886200"/>
            <a:ext cx="5637010" cy="1230573"/>
          </a:xfrm>
        </p:spPr>
        <p:txBody>
          <a:bodyPr>
            <a:noAutofit/>
          </a:bodyPr>
          <a:lstStyle/>
          <a:p>
            <a:pPr algn="ctr"/>
            <a:r>
              <a:rPr lang="ar-SA" sz="44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التدريب</a:t>
            </a:r>
            <a:r>
              <a:rPr lang="ar-SA" sz="4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44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الميداني</a:t>
            </a:r>
          </a:p>
          <a:p>
            <a:pPr algn="ctr"/>
            <a:r>
              <a:rPr lang="en-US" sz="440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2024-2025</a:t>
            </a:r>
            <a:endParaRPr lang="en-US" sz="44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D7FAAA-2462-488D-B4FE-BB590E6458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0"/>
            <a:ext cx="89916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412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5800" y="762000"/>
            <a:ext cx="8001000" cy="5867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sz="4000" b="1" u="sng" dirty="0">
                <a:solidFill>
                  <a:srgbClr val="FF0000"/>
                </a:solidFill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المسوغات العامة المطلوبة لبدء التدريب بالمستشفيات </a:t>
            </a:r>
            <a:endParaRPr lang="en-US" sz="4000" b="1" u="sng" dirty="0">
              <a:solidFill>
                <a:srgbClr val="FF0000"/>
              </a:solidFill>
              <a:latin typeface="Sakkal Majalla" panose="02000000000000000000" pitchFamily="2" charset="-78"/>
              <a:ea typeface="Calibri"/>
              <a:cs typeface="Sakkal Majalla" panose="02000000000000000000" pitchFamily="2" charset="-78"/>
            </a:endParaRPr>
          </a:p>
          <a:p>
            <a:pPr algn="r" rtl="1"/>
            <a:r>
              <a:rPr lang="ar-SA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صورة شخصية</a:t>
            </a:r>
          </a:p>
          <a:p>
            <a:pPr algn="r" rtl="1"/>
            <a:r>
              <a:rPr lang="ar-SA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صورة من الهوية الوطنية أو هوية مقيم سارية المفعول</a:t>
            </a:r>
          </a:p>
          <a:p>
            <a:pPr algn="r" rtl="1"/>
            <a:r>
              <a:rPr lang="ar-SA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الفحوصات الطبية</a:t>
            </a:r>
          </a:p>
          <a:p>
            <a:pPr marL="0" indent="0" algn="r" rtl="1">
              <a:buNone/>
            </a:pPr>
            <a:r>
              <a:rPr lang="ar-SA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(</a:t>
            </a:r>
            <a:r>
              <a:rPr lang="en-US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HBsAg, HBsAb, HCVAb, HIVAb, CXR</a:t>
            </a:r>
            <a:r>
              <a:rPr lang="ar-SA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  <a:endParaRPr lang="en-US" sz="40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SA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دورة الإنعاش الرئوي </a:t>
            </a:r>
            <a:r>
              <a:rPr lang="en-US" sz="4000">
                <a:latin typeface="Sakkal Majalla" panose="02000000000000000000" pitchFamily="2" charset="-78"/>
                <a:cs typeface="Sakkal Majalla" panose="02000000000000000000" pitchFamily="2" charset="-78"/>
              </a:rPr>
              <a:t>(BLS</a:t>
            </a:r>
            <a:r>
              <a:rPr lang="en-US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70391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72803-C495-4477-BF59-B0698BB18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663825"/>
            <a:ext cx="7886700" cy="13747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7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الفترات الاختيارية</a:t>
            </a:r>
            <a:endParaRPr lang="en-US" sz="72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87492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684" y="838200"/>
            <a:ext cx="7929716" cy="5181600"/>
          </a:xfrm>
        </p:spPr>
        <p:txBody>
          <a:bodyPr>
            <a:noAutofit/>
          </a:bodyPr>
          <a:lstStyle/>
          <a:p>
            <a:pPr marL="45720" indent="0" algn="just" rtl="1">
              <a:buNone/>
            </a:pPr>
            <a:r>
              <a:rPr lang="ar-SA" sz="6200" dirty="0"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للتسجيل في الفترات الاختيارية يشترط التأكد من توافر خانة تدريبية بالمستشفى المُراد أخذ الفترة الاختيارية بها وذلك قبل بداية الفترة الاختيارية </a:t>
            </a:r>
            <a:r>
              <a:rPr lang="ar-SA" sz="6200" b="1" dirty="0">
                <a:solidFill>
                  <a:srgbClr val="FF0000"/>
                </a:solidFill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بشهرين</a:t>
            </a:r>
            <a:r>
              <a:rPr lang="ar-SA" sz="6200" dirty="0">
                <a:solidFill>
                  <a:srgbClr val="FF0000"/>
                </a:solidFill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 </a:t>
            </a:r>
            <a:r>
              <a:rPr lang="ar-SA" sz="6200" dirty="0"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كأقل تقدير</a:t>
            </a:r>
            <a:endParaRPr lang="en-US" sz="6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4981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72803-C495-4477-BF59-B0698BB18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663825"/>
            <a:ext cx="7886700" cy="13747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7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نظام التغيير</a:t>
            </a:r>
            <a:endParaRPr lang="en-US" sz="72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35139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7772400" cy="5105400"/>
          </a:xfrm>
        </p:spPr>
        <p:txBody>
          <a:bodyPr>
            <a:noAutofit/>
          </a:bodyPr>
          <a:lstStyle/>
          <a:p>
            <a:pPr marL="0" marR="0" lvl="0" indent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5400" dirty="0">
                <a:solidFill>
                  <a:srgbClr val="FF0000"/>
                </a:solidFill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يمنع</a:t>
            </a:r>
            <a:r>
              <a:rPr lang="ar-SA" sz="5400" dirty="0"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 إجراء أي </a:t>
            </a:r>
            <a:r>
              <a:rPr lang="ar-SA" sz="5400" dirty="0">
                <a:solidFill>
                  <a:srgbClr val="FF0000"/>
                </a:solidFill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تغيير</a:t>
            </a:r>
            <a:r>
              <a:rPr lang="ar-SA" sz="5400" dirty="0"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 في جدول التدريب وأي تغيير في الجدول </a:t>
            </a:r>
            <a:r>
              <a:rPr lang="ar-SA" sz="5400" dirty="0">
                <a:solidFill>
                  <a:srgbClr val="FF0000"/>
                </a:solidFill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يلغي</a:t>
            </a:r>
            <a:r>
              <a:rPr lang="ar-SA" sz="5400" dirty="0"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 الفترة التي حصل فيها التغيير، وسيلزم طبيب الامتياز بإعادتها بعد نهاية سنة الامتياز. </a:t>
            </a:r>
            <a:endParaRPr lang="en-US" sz="5400" dirty="0">
              <a:latin typeface="Sakkal Majalla" panose="02000000000000000000" pitchFamily="2" charset="-78"/>
              <a:ea typeface="Calibri"/>
              <a:cs typeface="Sakkal Majalla" panose="02000000000000000000" pitchFamily="2" charset="-78"/>
            </a:endParaRPr>
          </a:p>
          <a:p>
            <a:pPr marL="45720" indent="0" algn="r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476280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924800" cy="5105400"/>
          </a:xfrm>
        </p:spPr>
        <p:txBody>
          <a:bodyPr>
            <a:normAutofit/>
          </a:bodyPr>
          <a:lstStyle/>
          <a:p>
            <a:pPr marL="0" marR="0" indent="0" algn="just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dirty="0"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إذا واجه طبيب الامتياز ظروفاً تستدعي تغيير إحدى الفترات (سواء كان التغيير في الزمان أو المكان) أثناء السنة التدريبية الإجبارية "الامتياز" عليه التقدم بطلب التغيير قبل بداية الفترة المُراد تغييرها </a:t>
            </a:r>
            <a:r>
              <a:rPr lang="ar-SA" sz="3200" dirty="0">
                <a:solidFill>
                  <a:srgbClr val="FF0000"/>
                </a:solidFill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بشهرين</a:t>
            </a:r>
            <a:r>
              <a:rPr lang="ar-SA" sz="3200" dirty="0"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 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مع ارفاق </a:t>
            </a:r>
            <a:r>
              <a:rPr lang="ar-SA" sz="3200" b="1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المستندات </a:t>
            </a:r>
            <a:r>
              <a:rPr lang="ar-SA" sz="3200" b="1" u="sng">
                <a:latin typeface="Sakkal Majalla" panose="02000000000000000000" pitchFamily="2" charset="-78"/>
                <a:cs typeface="Sakkal Majalla" panose="02000000000000000000" pitchFamily="2" charset="-78"/>
              </a:rPr>
              <a:t>الآتية</a:t>
            </a:r>
            <a:r>
              <a:rPr lang="ar-SA" sz="3200"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</a:p>
          <a:p>
            <a:pPr marL="0" marR="0" indent="0" algn="just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latin typeface="Sakkal Majalla" panose="02000000000000000000" pitchFamily="2" charset="-78"/>
                <a:cs typeface="Sakkal Majalla" panose="02000000000000000000" pitchFamily="2" charset="-78"/>
              </a:rPr>
              <a:t> 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موافقة خطية من إدارة التدريب بالجهة المسجل بها طبيب الامتياز متضمنة عدم الممانعة من نقل التدريب في هذا التوقيت.</a:t>
            </a:r>
            <a:br>
              <a:rPr lang="en-US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US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 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موافقة خطية من إدارة التدريب بالجهة المراد نقل التدريب إليها متضمنة الموافقة على قبول تدريب طبيب الامتياز في هذا التوقيت.</a:t>
            </a:r>
            <a:r>
              <a:rPr lang="en-US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 </a:t>
            </a:r>
          </a:p>
          <a:p>
            <a:pPr marL="0" marR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 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سداد الرسوم الإدارية المقررة لتغيير جهة.</a:t>
            </a:r>
            <a:endParaRPr lang="en-US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يسمح بتغيير فترة تدريب واحدة فقط خلال سنة الامتياز.</a:t>
            </a:r>
            <a:endParaRPr lang="en-US" sz="4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018775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72803-C495-4477-BF59-B0698BB18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663825"/>
            <a:ext cx="7886700" cy="13747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7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نظام التأجيل</a:t>
            </a:r>
            <a:endParaRPr lang="en-US" sz="72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186261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7924800" cy="4572000"/>
          </a:xfrm>
        </p:spPr>
        <p:txBody>
          <a:bodyPr>
            <a:normAutofit fontScale="92500" lnSpcReduction="20000"/>
          </a:bodyPr>
          <a:lstStyle/>
          <a:p>
            <a:pPr marL="45720" indent="0" algn="just" rtl="1">
              <a:buNone/>
            </a:pPr>
            <a:r>
              <a:rPr lang="ar-SA" sz="4400" dirty="0"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إذا واجه طبيب الامتياز ظروفاً تستدعي تأجيل إحدى الفترات أثناء السنة التدريبية الإجبارية "الامتياز" عليه التقدم بطلب التأجيل قبل بداية الفترة المُراد تأجيلها </a:t>
            </a:r>
            <a:r>
              <a:rPr lang="ar-SA" sz="4400" dirty="0">
                <a:solidFill>
                  <a:srgbClr val="FF0000"/>
                </a:solidFill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بشهرين</a:t>
            </a:r>
            <a:r>
              <a:rPr lang="ar-SA" sz="4400" dirty="0"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 موضحا سبب طلب التأجيل مشفوعاً بالمستندات على أن يقضي هذة الفترة لاحقا بعد أن ينهي جميع الفترات الأخرى.</a:t>
            </a:r>
          </a:p>
          <a:p>
            <a:pPr marL="45720" indent="0" algn="just" rtl="1">
              <a:buNone/>
            </a:pPr>
            <a:r>
              <a:rPr lang="ar-SA" sz="4400" u="sng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ملاحظة هامه:</a:t>
            </a:r>
          </a:p>
          <a:p>
            <a:pPr marL="45720" indent="0" algn="just" rtl="1">
              <a:buNone/>
            </a:pPr>
            <a:r>
              <a:rPr lang="ar-SA" sz="4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أقصى مدة مسموح بها للتأجيل خلال سنة الامتياز هي 6 أشهر سواء كانت متصلة أو متقطعة.</a:t>
            </a:r>
            <a:endParaRPr lang="en-US" sz="4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883765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72803-C495-4477-BF59-B0698BB18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663825"/>
            <a:ext cx="7886700" cy="13747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7200" dirty="0">
                <a:solidFill>
                  <a:srgbClr val="FF0000"/>
                </a:solidFill>
                <a:cs typeface="+mj-cs"/>
              </a:rPr>
              <a:t>نظام الإجازات</a:t>
            </a:r>
            <a:endParaRPr lang="en-US" sz="7200" dirty="0">
              <a:solidFill>
                <a:srgbClr val="FF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409957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5943600"/>
          </a:xfrm>
        </p:spPr>
        <p:txBody>
          <a:bodyPr>
            <a:normAutofit/>
          </a:bodyPr>
          <a:lstStyle/>
          <a:p>
            <a:pPr marL="45720" indent="0" algn="just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SA" sz="2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1-</a:t>
            </a:r>
            <a:r>
              <a:rPr lang="ar-SA" sz="2600" b="1" dirty="0">
                <a:solidFill>
                  <a:srgbClr val="7030A0"/>
                </a:solidFill>
                <a:latin typeface="Verdana"/>
                <a:ea typeface="Calibri"/>
                <a:cs typeface="PT Bold Heading"/>
              </a:rPr>
              <a:t> </a:t>
            </a:r>
            <a:r>
              <a:rPr lang="ar-SA" sz="2600" b="1" dirty="0">
                <a:solidFill>
                  <a:srgbClr val="7030A0"/>
                </a:solidFill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إجازة اعتيادية :</a:t>
            </a:r>
          </a:p>
          <a:p>
            <a:pPr marL="0" indent="0" algn="just" rtl="1">
              <a:buNone/>
            </a:pPr>
            <a:r>
              <a:rPr lang="ar-SA" sz="2600" dirty="0"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يسمح لطبيب الامتياز بإجازة مدتها </a:t>
            </a:r>
            <a:r>
              <a:rPr lang="ar-SA" sz="2600" dirty="0">
                <a:solidFill>
                  <a:srgbClr val="FF0000"/>
                </a:solidFill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10أيام</a:t>
            </a:r>
            <a:r>
              <a:rPr lang="ar-SA" sz="2600" dirty="0"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 فقط خلال سنة الامتياز بحيث لاتزيد عن </a:t>
            </a:r>
            <a:r>
              <a:rPr lang="ar-SA" sz="2600" dirty="0">
                <a:solidFill>
                  <a:srgbClr val="FF0000"/>
                </a:solidFill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5 أيام </a:t>
            </a:r>
            <a:r>
              <a:rPr lang="ar-SA" sz="2600" dirty="0"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في الفترة الاختيارية الواحدة.</a:t>
            </a:r>
          </a:p>
          <a:p>
            <a:pPr marL="45720" indent="0" algn="just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SA" sz="2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</a:t>
            </a:r>
            <a:r>
              <a:rPr lang="ar-SA" sz="2600" b="1" dirty="0">
                <a:solidFill>
                  <a:srgbClr val="7030A0"/>
                </a:solidFill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- إجازة مرابطة العيد :</a:t>
            </a:r>
          </a:p>
          <a:p>
            <a:pPr marL="0" indent="0" algn="just" rtl="1">
              <a:buNone/>
            </a:pPr>
            <a:r>
              <a:rPr lang="ar-SA" sz="2600" dirty="0"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تكون مدتها حسب الأنظمة المتبعة لدى جهة التدريب ، مع مراعاة تكليف طبيب الامتياز بالعمل في أحد العيدين فقط.</a:t>
            </a:r>
          </a:p>
          <a:p>
            <a:pPr marL="45720" indent="0" algn="just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SA" sz="2600" b="1" dirty="0">
                <a:solidFill>
                  <a:srgbClr val="7030A0"/>
                </a:solidFill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3- إجازة حضور المؤتمرات:</a:t>
            </a:r>
          </a:p>
          <a:p>
            <a:pPr marL="0" indent="0" algn="just" rtl="1">
              <a:buNone/>
            </a:pPr>
            <a:r>
              <a:rPr lang="ar-SA" sz="2600" dirty="0"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يسمح لطبيب الامتياز حضور مؤتمر علمي واحد خلال فترة التدريب وذلك حسب الشروط الآتية :</a:t>
            </a:r>
          </a:p>
          <a:p>
            <a:pPr lvl="1" algn="r" rtl="1"/>
            <a:r>
              <a:rPr lang="ar-SA" sz="2600" dirty="0"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أن يكون المؤتمر داخل المملكة العربية السعودية.</a:t>
            </a:r>
          </a:p>
          <a:p>
            <a:pPr lvl="1" algn="r" rtl="1"/>
            <a:r>
              <a:rPr lang="ar-SA" sz="2600" dirty="0"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أن لاتزيد مدة المؤتمر عن أربعة أيام.</a:t>
            </a:r>
          </a:p>
          <a:p>
            <a:pPr lvl="1" algn="r" rtl="1"/>
            <a:r>
              <a:rPr lang="ar-SA" sz="2600" dirty="0"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على طبيب الامتياز التنسيق مسبقا مع المشرف على تدريبه في المستشفى قبل بدء المؤتمر بأربعة أسابيع على الأقل.</a:t>
            </a:r>
          </a:p>
          <a:p>
            <a:pPr lvl="1" algn="r" rtl="1"/>
            <a:r>
              <a:rPr lang="ar-SA" sz="2600" dirty="0"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على طبيب الامتياز تسليم شهادة حضور المؤتمر لإدارة التدريب بالكلية. </a:t>
            </a:r>
            <a:endParaRPr lang="en-US" sz="2600" dirty="0">
              <a:latin typeface="Sakkal Majalla" panose="02000000000000000000" pitchFamily="2" charset="-78"/>
              <a:ea typeface="Calibri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39232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72803-C495-4477-BF59-B0698BB18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663825"/>
            <a:ext cx="7886700" cy="13747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7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آلية التسجيل والتوزيع</a:t>
            </a:r>
            <a:endParaRPr lang="en-US" sz="72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28844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72803-C495-4477-BF59-B0698BB18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663825"/>
            <a:ext cx="7886700" cy="13747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7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طلب الوثائق</a:t>
            </a:r>
            <a:endParaRPr lang="en-US" sz="72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570226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382000" cy="5791200"/>
          </a:xfrm>
        </p:spPr>
        <p:txBody>
          <a:bodyPr>
            <a:normAutofit/>
          </a:bodyPr>
          <a:lstStyle/>
          <a:p>
            <a:pPr marL="0" marR="0" lvl="0" indent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300" b="1" u="sng" dirty="0">
                <a:solidFill>
                  <a:srgbClr val="7030A0"/>
                </a:solidFill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الوثيقة المؤقتة :</a:t>
            </a:r>
            <a:endParaRPr lang="en-US" sz="3300" b="1" dirty="0">
              <a:solidFill>
                <a:srgbClr val="7030A0"/>
              </a:solidFill>
              <a:latin typeface="Sakkal Majalla" panose="02000000000000000000" pitchFamily="2" charset="-78"/>
              <a:ea typeface="Calibri"/>
              <a:cs typeface="Sakkal Majalla" panose="02000000000000000000" pitchFamily="2" charset="-78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ar-SA" sz="3600" dirty="0"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بعد بدء سنة التدريب الإجبارية " الامتياز " بإمكان المتدرب الحصول على وثيقة مؤقتة من إدارة التدريب وشؤون الخريجين.</a:t>
            </a:r>
            <a:endParaRPr lang="ar-SA" sz="3600" u="sng" dirty="0">
              <a:latin typeface="Sakkal Majalla" panose="02000000000000000000" pitchFamily="2" charset="-78"/>
              <a:ea typeface="Calibri"/>
              <a:cs typeface="Sakkal Majalla" panose="02000000000000000000" pitchFamily="2" charset="-78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ar-SA" sz="3600" dirty="0"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يجب طلب الوثيقة قبل </a:t>
            </a:r>
            <a:r>
              <a:rPr lang="ar-SA" sz="3600" dirty="0">
                <a:solidFill>
                  <a:srgbClr val="FF0000"/>
                </a:solidFill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أسبوعين</a:t>
            </a:r>
            <a:r>
              <a:rPr lang="ar-SA" sz="3600" dirty="0"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 على الأقل من الموعد المطلوب لاستلام الوثيقة.</a:t>
            </a:r>
            <a:endParaRPr lang="en-US" sz="3600" dirty="0">
              <a:latin typeface="Sakkal Majalla" panose="02000000000000000000" pitchFamily="2" charset="-78"/>
              <a:ea typeface="Calibri"/>
              <a:cs typeface="Sakkal Majalla" panose="02000000000000000000" pitchFamily="2" charset="-78"/>
            </a:endParaRPr>
          </a:p>
          <a:p>
            <a:pPr marL="0" marR="0" lvl="0" indent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300" b="1" u="sng" dirty="0">
                <a:solidFill>
                  <a:srgbClr val="7030A0"/>
                </a:solidFill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إفادة :</a:t>
            </a:r>
            <a:endParaRPr lang="en-US" sz="3300" b="1" u="sng" dirty="0">
              <a:solidFill>
                <a:srgbClr val="7030A0"/>
              </a:solidFill>
              <a:latin typeface="Sakkal Majalla" panose="02000000000000000000" pitchFamily="2" charset="-78"/>
              <a:ea typeface="Calibri"/>
              <a:cs typeface="Sakkal Majalla" panose="02000000000000000000" pitchFamily="2" charset="-78"/>
            </a:endParaRPr>
          </a:p>
          <a:p>
            <a:pPr marL="45720" indent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 </a:t>
            </a:r>
            <a:r>
              <a:rPr lang="ar-SA" sz="3600" dirty="0"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بإمكان المتدرب الحصول على </a:t>
            </a:r>
            <a:r>
              <a:rPr lang="ar-SA" sz="3600" u="sng" dirty="0">
                <a:solidFill>
                  <a:srgbClr val="FF0000"/>
                </a:solidFill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إفادة</a:t>
            </a:r>
            <a:r>
              <a:rPr lang="ar-SA" sz="3600" dirty="0">
                <a:solidFill>
                  <a:srgbClr val="FF0000"/>
                </a:solidFill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 </a:t>
            </a:r>
            <a:r>
              <a:rPr lang="ar-SA" sz="3600" dirty="0"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تفيد بأنه مقيد في سنة التدريب الإجبارية " الامتياز ".</a:t>
            </a:r>
            <a:endParaRPr lang="en-US" sz="3600" dirty="0">
              <a:latin typeface="Sakkal Majalla" panose="02000000000000000000" pitchFamily="2" charset="-78"/>
              <a:ea typeface="Calibri"/>
              <a:cs typeface="Sakkal Majalla" panose="02000000000000000000" pitchFamily="2" charset="-78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3205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72803-C495-4477-BF59-B0698BB18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663825"/>
            <a:ext cx="7886700" cy="13747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7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تعليمات تسجيل الرغبات</a:t>
            </a:r>
            <a:endParaRPr lang="en-US" sz="72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241859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0999"/>
            <a:ext cx="8534400" cy="6248401"/>
          </a:xfrm>
        </p:spPr>
        <p:txBody>
          <a:bodyPr>
            <a:normAutofit fontScale="92500" lnSpcReduction="10000"/>
          </a:bodyPr>
          <a:lstStyle/>
          <a:p>
            <a:pPr marL="0" marR="0" indent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SA" sz="2800" b="1" u="sng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ملاحظة هامة:</a:t>
            </a:r>
            <a:endParaRPr lang="en-US" sz="18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2800" b="1" dirty="0">
                <a:highlight>
                  <a:srgbClr val="FFFF00"/>
                </a:highlight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يرجى قراءة واتباع التعليمات بعناية لضمان </a:t>
            </a:r>
            <a:r>
              <a:rPr lang="ar-SA" sz="2800" b="1">
                <a:highlight>
                  <a:srgbClr val="FFFF00"/>
                </a:highlight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نجاح عملية تسجيل </a:t>
            </a:r>
            <a:r>
              <a:rPr lang="ar-SA" sz="2800" b="1" dirty="0">
                <a:highlight>
                  <a:srgbClr val="FFFF00"/>
                </a:highlight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الرغبات</a:t>
            </a:r>
            <a:endParaRPr lang="en-US" sz="18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indent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</a:t>
            </a:r>
            <a:r>
              <a:rPr lang="ar-SA" sz="2800" b="1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- </a:t>
            </a:r>
            <a:r>
              <a:rPr lang="ar-SA" sz="2400" b="1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الدخول للخدمات الذاتية للطالب ببرنامج بانر </a:t>
            </a:r>
            <a:endParaRPr lang="en-US" sz="18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indent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SA" sz="2400" b="1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2- اختيار رغبات طب بشري الامتياز</a:t>
            </a:r>
            <a:endParaRPr lang="en-US" sz="18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indent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SA" sz="2400" b="1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3- في حال رغبة طبيب الامتياز قضاء سنة الامتياز بمستشفيات وزارة الصحة بجدة يختار (جدة وزارة الصحة) ثم ادخال 6 ارقام للرغبات المختارة من الجداول المعلنة على موقع الكلية.</a:t>
            </a:r>
            <a:endParaRPr lang="en-US" sz="18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indent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SA" sz="2400" b="1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4- في حال رغبة طبيب الامتياز قضاء سنة الامتياز في مدينة أخرى أو خارج المستشفيات التابعة لصحة جدة يختار المدينة المراد قضاء تدريب سنة الامتياز بها من القائمة (مثال مكة المكرمة ، المدينة المنورة) أو مدينة أخرى في حال عدم توافر اسم المدينة بالقائمة وعليه </a:t>
            </a:r>
            <a:r>
              <a:rPr lang="ar-SA" sz="2400" b="1" dirty="0">
                <a:highlight>
                  <a:srgbClr val="FFFF00"/>
                </a:highlight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تعبئة رقم صفر اجباريا في خانات أرقام الرغبات</a:t>
            </a:r>
            <a:r>
              <a:rPr lang="ar-SA" sz="2400" b="1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 لضمان نجاح عملية التسجيل.</a:t>
            </a:r>
            <a:endParaRPr lang="en-US" sz="18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indent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SA" sz="2400" b="1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5- يجب الموافقة على الشروط لضمان حفظ تسجيل الرغبات بنجاح. </a:t>
            </a:r>
            <a:endParaRPr lang="en-US" sz="18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indent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SA" sz="2400" b="1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6- يرجى من جميع أطباء الامتياز التأكد من إدخال </a:t>
            </a:r>
            <a:r>
              <a:rPr lang="ar-SA" sz="2400" b="1" dirty="0">
                <a:highlight>
                  <a:srgbClr val="FFFF00"/>
                </a:highlight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رقم الجوال الصحيح</a:t>
            </a:r>
            <a:r>
              <a:rPr lang="ar-SA" sz="2400" b="1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 في الخانة المخصصة لذلك مع ملاحظة أهمية هذه البيانات للتسجيل لبدء الامتياز  .</a:t>
            </a:r>
            <a:endParaRPr lang="en-US" sz="18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indent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SA" sz="2400" b="1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7- في حال وجود أي صعوبات في عملية تسجيل الرغبات يرجى التواصل عن طريق الإيميل مع إدارة التدريب وشؤون الخريجين </a:t>
            </a:r>
            <a:r>
              <a:rPr lang="en-US" sz="2400" b="1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Train-alumni@ibnsina.edu.sa</a:t>
            </a:r>
          </a:p>
        </p:txBody>
      </p:sp>
    </p:spTree>
    <p:extLst>
      <p:ext uri="{BB962C8B-B14F-4D97-AF65-F5344CB8AC3E}">
        <p14:creationId xmlns:p14="http://schemas.microsoft.com/office/powerpoint/2010/main" val="18967005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33400"/>
            <a:ext cx="7924800" cy="5867400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ar-SA" sz="28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ونسعد بتواصلكم مع إدارة التدريب وشؤون الخريجين </a:t>
            </a:r>
          </a:p>
          <a:p>
            <a:pPr marL="45720" indent="0" algn="ctr">
              <a:buNone/>
            </a:pPr>
            <a:r>
              <a:rPr lang="ar-SA" sz="28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لتقديم المساعدة والإجابة عن استفساراتكم</a:t>
            </a:r>
            <a:endParaRPr lang="ar-SA" sz="2400" b="1" dirty="0"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  <a:p>
            <a:pPr marL="45720" indent="0" algn="r">
              <a:buNone/>
            </a:pPr>
            <a:r>
              <a:rPr lang="ar-SA" sz="2400" b="1" dirty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</a:t>
            </a:r>
            <a:r>
              <a:rPr lang="ar-SA" sz="2400" b="1" u="sng" dirty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مشرف شطر الطلاب الدور الأرضي مكتب رقم (103)</a:t>
            </a:r>
          </a:p>
          <a:p>
            <a:pPr marL="45720" indent="0" algn="r">
              <a:buNone/>
            </a:pPr>
            <a:r>
              <a:rPr lang="ar-SA" sz="2400" b="1" dirty="0"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الأستاذ /  حسن المزيني (تحويلة 103)</a:t>
            </a:r>
          </a:p>
          <a:p>
            <a:pPr marL="45720" indent="0" algn="r">
              <a:buNone/>
            </a:pPr>
            <a:r>
              <a:rPr lang="ar-SA" sz="2400" b="1" dirty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</a:t>
            </a:r>
            <a:r>
              <a:rPr lang="ar-SA" sz="2400" b="1" u="sng" dirty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مشرفة شطر الطالبات الدور الأول مكتب رقم (252) </a:t>
            </a:r>
            <a:endParaRPr lang="en-US" sz="2400" b="1" u="sng" dirty="0"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  <a:p>
            <a:pPr marL="45720" indent="0" algn="r">
              <a:buNone/>
            </a:pPr>
            <a:r>
              <a:rPr lang="ar-SA" sz="2400" b="1" dirty="0"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الأستاذة /  أماني الغامدي (تحويلة 277)</a:t>
            </a:r>
            <a:endParaRPr lang="ar-SA" sz="2400" b="1" u="sng" dirty="0"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  <a:p>
            <a:pPr marL="45720" indent="0" algn="r">
              <a:buNone/>
            </a:pPr>
            <a:r>
              <a:rPr lang="ar-SA" sz="2400" b="1" u="sng" dirty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مدير إدارة التدريب وشؤون الخريجين</a:t>
            </a:r>
          </a:p>
          <a:p>
            <a:pPr marL="45720" indent="0" algn="r">
              <a:buNone/>
            </a:pPr>
            <a:r>
              <a:rPr lang="ar-SA" sz="2400" b="1" dirty="0"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الأستاذ / سامي المزيني (تحويلة 153)</a:t>
            </a:r>
          </a:p>
          <a:p>
            <a:pPr marL="45720" indent="0" algn="r">
              <a:buNone/>
            </a:pPr>
            <a:r>
              <a:rPr lang="ar-SA" sz="2400" b="1" u="sng" dirty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المشرف الفني الطبي لأطباء الإمتياز</a:t>
            </a:r>
            <a:endParaRPr lang="en-US" sz="2400" b="1" u="sng" dirty="0"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  <a:p>
            <a:pPr marL="45720" indent="0" algn="r">
              <a:buNone/>
            </a:pPr>
            <a:r>
              <a:rPr lang="ar-SA" sz="2400" b="1" dirty="0"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الدكتور / إسلام إسماعيل (تحويلة 172)</a:t>
            </a:r>
          </a:p>
          <a:p>
            <a:pPr marL="45720" indent="0" algn="r">
              <a:buNone/>
            </a:pPr>
            <a:r>
              <a:rPr lang="ar-SA" sz="2400" b="1" u="sng" dirty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رقم الهاتف : </a:t>
            </a:r>
            <a:r>
              <a:rPr lang="ar-SA" sz="2400" b="1" dirty="0">
                <a:effectLst>
                  <a:reflection blurRad="6350" stA="55000" endA="300" endPos="45500" dir="5400000" sy="-100000" algn="bl" rotWithShape="0"/>
                </a:effectLst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0126356555</a:t>
            </a:r>
            <a:endParaRPr lang="ar-SA" sz="2400" b="1" u="sng" dirty="0">
              <a:effectLst>
                <a:reflection blurRad="6350" stA="55000" endA="300" endPos="45500" dir="5400000" sy="-100000" algn="bl" rotWithShape="0"/>
              </a:effectLst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  <a:p>
            <a:pPr marL="45720" indent="0" algn="r">
              <a:buNone/>
            </a:pPr>
            <a:r>
              <a:rPr lang="ar-SA" sz="2400" b="1" u="sng" dirty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البريد الالكتروني</a:t>
            </a:r>
          </a:p>
          <a:p>
            <a:pPr marL="45720" indent="0" algn="r">
              <a:buNone/>
            </a:pPr>
            <a:r>
              <a:rPr lang="en-US" sz="2400" b="1" u="sng" dirty="0"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Train-alumni@ibnsina.edu.sa</a:t>
            </a:r>
          </a:p>
        </p:txBody>
      </p:sp>
    </p:spTree>
    <p:extLst>
      <p:ext uri="{BB962C8B-B14F-4D97-AF65-F5344CB8AC3E}">
        <p14:creationId xmlns:p14="http://schemas.microsoft.com/office/powerpoint/2010/main" val="32507732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3983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534400" cy="5714999"/>
          </a:xfrm>
        </p:spPr>
        <p:txBody>
          <a:bodyPr>
            <a:normAutofit lnSpcReduction="10000"/>
          </a:bodyPr>
          <a:lstStyle/>
          <a:p>
            <a:pPr marL="45720" indent="0" algn="just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SA" sz="3200" b="1" dirty="0"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يتم توزيع أطباء الامتياز في برنامج الطب البشري على مرحلتين  كالتالي :</a:t>
            </a:r>
          </a:p>
          <a:p>
            <a:pPr marL="502920" indent="-45720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ar-SA" sz="3000" b="1" dirty="0">
                <a:solidFill>
                  <a:srgbClr val="7030A0"/>
                </a:solidFill>
                <a:latin typeface="Verdana"/>
                <a:ea typeface="Calibri"/>
                <a:cs typeface="PT Bold Heading"/>
              </a:rPr>
              <a:t> </a:t>
            </a:r>
            <a:r>
              <a:rPr lang="ar-SA" sz="3000" b="1" u="sng" dirty="0">
                <a:solidFill>
                  <a:srgbClr val="7030A0"/>
                </a:solidFill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المرحلة الأولى:</a:t>
            </a:r>
            <a:r>
              <a:rPr lang="ar-SA" sz="3000" b="1" dirty="0">
                <a:solidFill>
                  <a:srgbClr val="7030A0"/>
                </a:solidFill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 </a:t>
            </a:r>
            <a:r>
              <a:rPr lang="ar-SA" sz="3000" b="1" dirty="0">
                <a:solidFill>
                  <a:srgbClr val="7030A0"/>
                </a:solidFill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  <a:sym typeface="Wingdings" panose="05000000000000000000" pitchFamily="2" charset="2"/>
              </a:rPr>
              <a:t>(تسجيل الرغبات)</a:t>
            </a:r>
            <a:endParaRPr lang="ar-SA" sz="3000" b="1" dirty="0">
              <a:solidFill>
                <a:srgbClr val="7030A0"/>
              </a:solidFill>
              <a:latin typeface="Sakkal Majalla" panose="02000000000000000000" pitchFamily="2" charset="-78"/>
              <a:ea typeface="Calibri"/>
              <a:cs typeface="Sakkal Majalla" panose="02000000000000000000" pitchFamily="2" charset="-78"/>
            </a:endParaRPr>
          </a:p>
          <a:p>
            <a:pPr marL="45720" indent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000" dirty="0"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 - </a:t>
            </a:r>
            <a:r>
              <a:rPr lang="ar-SA" sz="3000" dirty="0">
                <a:solidFill>
                  <a:schemeClr val="tx1"/>
                </a:solidFill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اختيار المدينة والجدول وفي هذه المرحلة يتوجب على طبيب الامتياز الدخول للخدمات الذاتية من خلال التطبيق (</a:t>
            </a:r>
            <a:r>
              <a:rPr lang="en-US" sz="3000" dirty="0">
                <a:solidFill>
                  <a:schemeClr val="tx1"/>
                </a:solidFill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Ellucian Go</a:t>
            </a:r>
            <a:r>
              <a:rPr lang="ar-SA" sz="3000" dirty="0">
                <a:solidFill>
                  <a:schemeClr val="tx1"/>
                </a:solidFill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) لاختيار المدينة / الجهة المراد قضاء تدريب سنة الامتياز بها (وإدراج 6 رغبات في حالة اختيار مستشفيات وزارة الصحة بجدة).</a:t>
            </a:r>
          </a:p>
          <a:p>
            <a:pPr marL="45720" indent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800" b="1" u="sng" dirty="0">
                <a:solidFill>
                  <a:srgbClr val="FF0000"/>
                </a:solidFill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ملاحظة :</a:t>
            </a:r>
            <a:r>
              <a:rPr lang="ar-SA" sz="2800" b="1" dirty="0">
                <a:solidFill>
                  <a:srgbClr val="FF0000"/>
                </a:solidFill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 </a:t>
            </a:r>
            <a:r>
              <a:rPr lang="ar-SA" sz="2800" dirty="0">
                <a:solidFill>
                  <a:srgbClr val="FF0000"/>
                </a:solidFill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تسجيل الرغبات سيكون متاحا حتى يوم </a:t>
            </a:r>
            <a:r>
              <a:rPr lang="en-US" sz="2800" dirty="0">
                <a:solidFill>
                  <a:srgbClr val="FF0000"/>
                </a:solidFill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20/04/2024</a:t>
            </a:r>
            <a:endParaRPr lang="ar-SA" sz="2800" dirty="0">
              <a:solidFill>
                <a:srgbClr val="FF0000"/>
              </a:solidFill>
              <a:latin typeface="Sakkal Majalla" panose="02000000000000000000" pitchFamily="2" charset="-78"/>
              <a:ea typeface="Calibri"/>
              <a:cs typeface="Sakkal Majalla" panose="02000000000000000000" pitchFamily="2" charset="-78"/>
            </a:endParaRPr>
          </a:p>
          <a:p>
            <a:pPr marL="502920" indent="-45720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ar-SA" sz="2800" b="1" u="sng" dirty="0">
                <a:solidFill>
                  <a:srgbClr val="7030A0"/>
                </a:solidFill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المرحلة الثانية </a:t>
            </a:r>
            <a:r>
              <a:rPr lang="ar-SA" sz="2800" b="1" dirty="0">
                <a:solidFill>
                  <a:srgbClr val="7030A0"/>
                </a:solidFill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:</a:t>
            </a:r>
            <a:endParaRPr lang="en-US" sz="2800" b="1" dirty="0">
              <a:solidFill>
                <a:srgbClr val="7030A0"/>
              </a:solidFill>
              <a:latin typeface="Sakkal Majalla" panose="02000000000000000000" pitchFamily="2" charset="-78"/>
              <a:ea typeface="Calibri"/>
              <a:cs typeface="Sakkal Majalla" panose="02000000000000000000" pitchFamily="2" charset="-78"/>
            </a:endParaRPr>
          </a:p>
          <a:p>
            <a:pPr marL="45720" indent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800" dirty="0">
                <a:solidFill>
                  <a:schemeClr val="tx1"/>
                </a:solidFill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- </a:t>
            </a:r>
            <a:r>
              <a:rPr lang="ar-SA" sz="3000" dirty="0">
                <a:solidFill>
                  <a:schemeClr val="tx1"/>
                </a:solidFill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يتم فرز الرغبات وتوزيع أطباء الامتياز على المُدن والجداول المختارة حسب المعدل التراكمي المسجل في النظام خلال فترة التسجيل، والخانات التدريبية والأماكن الشاغرة في كل مستشفى.</a:t>
            </a:r>
          </a:p>
          <a:p>
            <a:pPr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>
              <a:latin typeface="Sakkal Majalla" panose="02000000000000000000" pitchFamily="2" charset="-78"/>
              <a:ea typeface="Calibri"/>
              <a:cs typeface="Sakkal Majalla" panose="02000000000000000000" pitchFamily="2" charset="-78"/>
            </a:endParaRP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02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685800"/>
            <a:ext cx="8229600" cy="5410200"/>
          </a:xfrm>
        </p:spPr>
        <p:txBody>
          <a:bodyPr>
            <a:noAutofit/>
          </a:bodyPr>
          <a:lstStyle/>
          <a:p>
            <a:pPr marL="502920" indent="-457200" algn="just" rtl="1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ar-SA" sz="3000" b="1" u="sng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المرحلة الثالثة : (تسجيل المقررات)</a:t>
            </a:r>
            <a:endParaRPr lang="en-US" sz="3000" b="1" u="sng" dirty="0">
              <a:solidFill>
                <a:srgbClr val="7030A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5720" indent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بعد ظهور نتيجة السنة السادسة وقبل بداية سنة الامتياز يتوجب على طبيب الامتياز الدخول للتطبيق وتسجيل مقررات سنة الامتياز .</a:t>
            </a:r>
          </a:p>
          <a:p>
            <a:pPr marL="45720" indent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ar-SA" sz="3000" b="1" u="sng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5720" indent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000" b="1" u="sng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ملاحظات هامه:</a:t>
            </a:r>
          </a:p>
          <a:p>
            <a:pPr marL="502920" indent="-457200" algn="just" rtl="1">
              <a:lnSpc>
                <a:spcPct val="115000"/>
              </a:lnSpc>
              <a:spcBef>
                <a:spcPts val="0"/>
              </a:spcBef>
            </a:pPr>
            <a:r>
              <a:rPr lang="ar-SA" sz="3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ليتمكن طبيب الامتياز من مباشرة التدريب يجب أن يكون قد سجل المقررات التدريبية.</a:t>
            </a:r>
          </a:p>
          <a:p>
            <a:pPr marL="502920" indent="-457200" algn="just" rtl="1">
              <a:lnSpc>
                <a:spcPct val="115000"/>
              </a:lnSpc>
              <a:spcBef>
                <a:spcPts val="0"/>
              </a:spcBef>
            </a:pPr>
            <a:r>
              <a:rPr lang="ar-SA" sz="3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تسجيل المقررات يكون مرة واحدة فقط في بداية سنة الامتياز.</a:t>
            </a:r>
          </a:p>
          <a:p>
            <a:pPr marL="502920" indent="-457200" algn="just" rtl="1">
              <a:lnSpc>
                <a:spcPct val="115000"/>
              </a:lnSpc>
              <a:spcBef>
                <a:spcPts val="0"/>
              </a:spcBef>
            </a:pPr>
            <a:r>
              <a:rPr lang="ar-SA" sz="3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يجب على جميع أطباء الامتياز تسليم صورة حديثة من جواز السفر والهوية لتحديث بياناتهم في النظام. </a:t>
            </a:r>
          </a:p>
        </p:txBody>
      </p:sp>
    </p:spTree>
    <p:extLst>
      <p:ext uri="{BB962C8B-B14F-4D97-AF65-F5344CB8AC3E}">
        <p14:creationId xmlns:p14="http://schemas.microsoft.com/office/powerpoint/2010/main" val="2909334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72803-C495-4477-BF59-B0698BB18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663825"/>
            <a:ext cx="7886700" cy="13747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7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الفترات الأساسية</a:t>
            </a:r>
            <a:endParaRPr lang="en-US" sz="72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3987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7848600" cy="4419600"/>
          </a:xfrm>
        </p:spPr>
        <p:txBody>
          <a:bodyPr>
            <a:normAutofit/>
          </a:bodyPr>
          <a:lstStyle/>
          <a:p>
            <a:pPr marL="0" lvl="0" indent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None/>
            </a:pPr>
            <a:r>
              <a:rPr lang="ar-SA" sz="7100" dirty="0"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يتم قضاء فترات التدريب الأساسية في المستشفيات المعتمدة للتدريب فقط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735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72803-C495-4477-BF59-B0698BB18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663825"/>
            <a:ext cx="7886700" cy="13747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6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المستشفيات المشاركة في التدريب</a:t>
            </a:r>
            <a:endParaRPr lang="en-US" sz="66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29549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908BA-68A5-4A38-81BA-385E39270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685800"/>
            <a:ext cx="7886700" cy="5491163"/>
          </a:xfrm>
        </p:spPr>
        <p:txBody>
          <a:bodyPr/>
          <a:lstStyle/>
          <a:p>
            <a:pPr algn="r" rtl="1">
              <a:buFont typeface="Wingdings" panose="05000000000000000000" pitchFamily="2" charset="2"/>
              <a:buChar char="§"/>
            </a:pPr>
            <a:r>
              <a:rPr lang="ar-SA" dirty="0"/>
              <a:t>مستشفيات وزارة الصحة بمحافظة جدة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SA" dirty="0"/>
              <a:t>مدينة الملك عبد العزيز الطبية بجدة (الحرس الوطني) 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SA" dirty="0"/>
              <a:t>مستشفيات وزارة الصحة بالعاصمة المقدسة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SA" dirty="0"/>
              <a:t>مستشفيات وزارة الصحة بالمدينة المنورة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SA" dirty="0"/>
              <a:t>مستشفى الأمير محمد بن عبد العزيز بالمدينة المنورة (الحرس الوطني)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SA" dirty="0"/>
              <a:t>مستشفى الهيئة الملكية بينبع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SA" dirty="0"/>
              <a:t>مستشفيات وزارة الصحة بمحافظة الطائف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SA" dirty="0"/>
              <a:t>مستشفى القوات المسلحة بالهدا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SA" dirty="0"/>
              <a:t>مدينة الملك فهد الطبية بالرياض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SA" dirty="0"/>
              <a:t>مستشفيات وزارة الصحة بالمنطقة الشرقية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SA" dirty="0"/>
              <a:t>مستشفى الملك عبد العزيز بالأحساء (الحرس الوطني)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SA" dirty="0"/>
              <a:t>مستشفيات وزارة الصحة بجازان (م الملك فهد – م الولادة والأطفال)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SA" dirty="0"/>
              <a:t>مستشفيات وزارة الصحة بنجران (مستشفى الملك خالد)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SA" dirty="0"/>
              <a:t>مستشفيات وزارة </a:t>
            </a:r>
            <a:r>
              <a:rPr lang="ar-SA"/>
              <a:t>الصحة بعسير </a:t>
            </a:r>
            <a:r>
              <a:rPr lang="ar-SA" dirty="0"/>
              <a:t>(م عسير المركزي)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773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7200"/>
            <a:ext cx="7924800" cy="5867400"/>
          </a:xfrm>
        </p:spPr>
        <p:txBody>
          <a:bodyPr>
            <a:noAutofit/>
          </a:bodyPr>
          <a:lstStyle/>
          <a:p>
            <a:pPr marL="342900" indent="-34290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ar-SA" sz="3600" dirty="0"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فور الإنتهاء من فرز الرغبات يتم ارسال أسماء أطباء الإمتياز الذين يرغبون في قضاء سنة الإمتياز بمحافظة جدة  </a:t>
            </a:r>
            <a:r>
              <a:rPr lang="ar-SA" sz="3600" dirty="0">
                <a:solidFill>
                  <a:srgbClr val="FF0000"/>
                </a:solidFill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لصحة جدة </a:t>
            </a:r>
            <a:r>
              <a:rPr lang="ar-SA" sz="3600" dirty="0"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والمستشفيات التابعة لها.  </a:t>
            </a:r>
            <a:endParaRPr lang="en-US" sz="3600" dirty="0">
              <a:latin typeface="Sakkal Majalla" panose="02000000000000000000" pitchFamily="2" charset="-78"/>
              <a:ea typeface="Calibri"/>
              <a:cs typeface="Sakkal Majalla" panose="02000000000000000000" pitchFamily="2" charset="-78"/>
            </a:endParaRPr>
          </a:p>
          <a:p>
            <a:pPr marL="342900" indent="-34290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ar-SA" sz="3600" dirty="0"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من يرغب في قضاء فترة الإمتياز في </a:t>
            </a:r>
            <a:r>
              <a:rPr lang="ar-SA" sz="3600" dirty="0">
                <a:solidFill>
                  <a:srgbClr val="FF0000"/>
                </a:solidFill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مدينة أخرى </a:t>
            </a:r>
            <a:r>
              <a:rPr lang="ar-SA" sz="3600" dirty="0">
                <a:latin typeface="Sakkal Majalla" panose="02000000000000000000" pitchFamily="2" charset="-78"/>
                <a:ea typeface="Calibri"/>
                <a:cs typeface="Sakkal Majalla" panose="02000000000000000000" pitchFamily="2" charset="-78"/>
              </a:rPr>
              <a:t>أو خارج صحة جدة عليه التسجيل من خلال الخدمات الذاتية وإدراج اسم المدينة/الجهة المراد قضاء سنة الامتياز بها ثم التقدم بطلبه عن طريق الإيميل لإدارة التدريب بالكلية للتنسيق مع إدارة الشؤون الأكاديمية والتدريب بالجهة المراد قضاء التدريب بها لحجز المقاعد التدريبية.</a:t>
            </a:r>
          </a:p>
        </p:txBody>
      </p:sp>
    </p:spTree>
    <p:extLst>
      <p:ext uri="{BB962C8B-B14F-4D97-AF65-F5344CB8AC3E}">
        <p14:creationId xmlns:p14="http://schemas.microsoft.com/office/powerpoint/2010/main" val="14216085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51871052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3242</TotalTime>
  <Words>1097</Words>
  <Application>Microsoft Office PowerPoint</Application>
  <PresentationFormat>On-screen Show (4:3)</PresentationFormat>
  <Paragraphs>94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Sakkal Majalla</vt:lpstr>
      <vt:lpstr>Verdana</vt:lpstr>
      <vt:lpstr>Wingdings</vt:lpstr>
      <vt:lpstr>Office Theme</vt:lpstr>
      <vt:lpstr>سنة التدريب الإجبارية «الامتياز» برنامج الطب البشري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سنة الإمتياز برنامج الطب البشري</dc:title>
  <dc:creator>ibnsina</dc:creator>
  <cp:lastModifiedBy>Train Alumni</cp:lastModifiedBy>
  <cp:revision>223</cp:revision>
  <cp:lastPrinted>2022-05-23T08:08:12Z</cp:lastPrinted>
  <dcterms:created xsi:type="dcterms:W3CDTF">2017-03-02T06:56:50Z</dcterms:created>
  <dcterms:modified xsi:type="dcterms:W3CDTF">2024-04-30T10:55:53Z</dcterms:modified>
</cp:coreProperties>
</file>